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319" r:id="rId3"/>
    <p:sldId id="291" r:id="rId4"/>
    <p:sldId id="258" r:id="rId5"/>
    <p:sldId id="264" r:id="rId6"/>
    <p:sldId id="265" r:id="rId7"/>
    <p:sldId id="266" r:id="rId8"/>
    <p:sldId id="267" r:id="rId9"/>
    <p:sldId id="292" r:id="rId10"/>
    <p:sldId id="270" r:id="rId11"/>
    <p:sldId id="294" r:id="rId12"/>
    <p:sldId id="298" r:id="rId13"/>
    <p:sldId id="295" r:id="rId14"/>
    <p:sldId id="274" r:id="rId15"/>
    <p:sldId id="275" r:id="rId16"/>
    <p:sldId id="276" r:id="rId17"/>
    <p:sldId id="277" r:id="rId18"/>
    <p:sldId id="296" r:id="rId19"/>
    <p:sldId id="279" r:id="rId20"/>
    <p:sldId id="300" r:id="rId21"/>
    <p:sldId id="324" r:id="rId22"/>
    <p:sldId id="304" r:id="rId23"/>
    <p:sldId id="325" r:id="rId24"/>
    <p:sldId id="326" r:id="rId25"/>
    <p:sldId id="30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F44ABEE-4786-604C-A947-DA86FAE33A04}">
          <p14:sldIdLst>
            <p14:sldId id="256"/>
            <p14:sldId id="319"/>
            <p14:sldId id="291"/>
          </p14:sldIdLst>
        </p14:section>
        <p14:section name="Summarize" id="{2296EF79-5628-F642-808A-AC24F2B214E1}">
          <p14:sldIdLst>
            <p14:sldId id="258"/>
            <p14:sldId id="264"/>
            <p14:sldId id="265"/>
            <p14:sldId id="266"/>
            <p14:sldId id="267"/>
            <p14:sldId id="292"/>
            <p14:sldId id="270"/>
            <p14:sldId id="294"/>
            <p14:sldId id="298"/>
          </p14:sldIdLst>
        </p14:section>
        <p14:section name="Group_by" id="{E4A46E92-E756-A149-900F-4554BC44F9ED}">
          <p14:sldIdLst>
            <p14:sldId id="295"/>
            <p14:sldId id="274"/>
            <p14:sldId id="275"/>
            <p14:sldId id="276"/>
            <p14:sldId id="277"/>
          </p14:sldIdLst>
        </p14:section>
        <p14:section name="Group_by %&gt;% Summarize" id="{3E4F1893-6D9F-F443-A016-BE285D9C245C}">
          <p14:sldIdLst>
            <p14:sldId id="296"/>
            <p14:sldId id="279"/>
            <p14:sldId id="300"/>
            <p14:sldId id="324"/>
            <p14:sldId id="304"/>
            <p14:sldId id="325"/>
          </p14:sldIdLst>
        </p14:section>
        <p14:section name="What Else?" id="{87581CE7-0526-3342-A66B-8F910BBD15E6}">
          <p14:sldIdLst>
            <p14:sldId id="326"/>
            <p14:sldId id="3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B6E5"/>
    <a:srgbClr val="8DB4E3"/>
    <a:srgbClr val="92B573"/>
    <a:srgbClr val="D39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56"/>
    <p:restoredTop sz="70458"/>
  </p:normalViewPr>
  <p:slideViewPr>
    <p:cSldViewPr snapToGrid="0" snapToObjects="1">
      <p:cViewPr varScale="1">
        <p:scale>
          <a:sx n="125" d="100"/>
          <a:sy n="125" d="100"/>
        </p:scale>
        <p:origin x="184" y="832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session we will focus on modeling. But, in the process,</a:t>
            </a:r>
            <a:r>
              <a:rPr lang="en-US" baseline="0" dirty="0"/>
              <a:t> we will do a lot more data 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2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83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the resulting object</a:t>
            </a:r>
            <a:r>
              <a:rPr lang="en-US" baseline="0" dirty="0"/>
              <a:t> has 45,002 rows that are broken up into 9,406 groups. Inherently, this means there are 9,406 distinct </a:t>
            </a:r>
            <a:r>
              <a:rPr lang="en-US" baseline="0" dirty="0" err="1"/>
              <a:t>patient_id</a:t>
            </a:r>
            <a:r>
              <a:rPr lang="en-US" baseline="0" dirty="0"/>
              <a:t>. Some of these groups will have a single observation. Many of these groups will have more than one observation.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80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are defining each</a:t>
            </a:r>
            <a:r>
              <a:rPr lang="en-US" baseline="0" dirty="0"/>
              <a:t> group using two variables. So, each group has a unique combination of </a:t>
            </a:r>
            <a:r>
              <a:rPr lang="en-US" baseline="0" dirty="0" err="1"/>
              <a:t>patient_id</a:t>
            </a:r>
            <a:r>
              <a:rPr lang="en-US" baseline="0" dirty="0"/>
              <a:t> and department. This data frame has 9,406 distinct </a:t>
            </a:r>
            <a:r>
              <a:rPr lang="en-US" i="1" baseline="0" dirty="0" err="1"/>
              <a:t>patient_id</a:t>
            </a:r>
            <a:r>
              <a:rPr lang="en-US" baseline="0" dirty="0" err="1"/>
              <a:t>’s</a:t>
            </a:r>
            <a:r>
              <a:rPr lang="en-US" baseline="0" dirty="0"/>
              <a:t> and 20 distinct </a:t>
            </a:r>
            <a:r>
              <a:rPr lang="en-US" i="1" baseline="0" dirty="0"/>
              <a:t>department</a:t>
            </a:r>
            <a:r>
              <a:rPr lang="en-US" i="0" baseline="0" dirty="0"/>
              <a:t>’s. Theoretically, we could have 9,406 * 20 = 188,120 different groups. But, there are only 10,102 groups. </a:t>
            </a:r>
            <a:r>
              <a:rPr lang="en-US" i="1" baseline="0" dirty="0" err="1"/>
              <a:t>group_by</a:t>
            </a:r>
            <a:r>
              <a:rPr lang="en-US" i="0" baseline="0" dirty="0"/>
              <a:t> only includes groups that are present in the data frame. It appears that in our dataset most patients are only seen in a single department, so the vast majority of theoretical </a:t>
            </a:r>
            <a:r>
              <a:rPr lang="en-US" i="0" baseline="0" dirty="0" err="1"/>
              <a:t>patient_id</a:t>
            </a:r>
            <a:r>
              <a:rPr lang="en-US" i="0" baseline="0" dirty="0"/>
              <a:t>-department combinations have no observations.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4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we can apply </a:t>
            </a:r>
            <a:r>
              <a:rPr lang="en-US" i="1" dirty="0"/>
              <a:t>summarize()</a:t>
            </a:r>
            <a:r>
              <a:rPr lang="en-US" dirty="0"/>
              <a:t> to a full data</a:t>
            </a:r>
            <a:r>
              <a:rPr lang="en-US" baseline="0" dirty="0"/>
              <a:t> frame, we can apply </a:t>
            </a:r>
            <a:r>
              <a:rPr lang="en-US" i="1" baseline="0" dirty="0"/>
              <a:t>summarize()</a:t>
            </a:r>
            <a:r>
              <a:rPr lang="en-US" i="0" baseline="0" dirty="0"/>
              <a:t> to each group separately.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1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worked for mean, because we did not need to separate out observations by patient to</a:t>
            </a:r>
            <a:r>
              <a:rPr lang="en-US" baseline="0" dirty="0"/>
              <a:t> calculate the mean.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4333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</a:t>
            </a:r>
            <a:r>
              <a:rPr lang="en-US" baseline="0" dirty="0"/>
              <a:t> we are nesting two levels of summarization. This can be confusing, so it is useful to walk through step-by-step. The first summarization is applied to each patient separately (groups separately). The second summarization is applied to the full data frame and summarizes the (patient) summary.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20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12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Apply a function</a:t>
            </a:r>
            <a:r>
              <a:rPr lang="en-US" baseline="0" dirty="0"/>
              <a:t> (or functions)</a:t>
            </a:r>
            <a:r>
              <a:rPr lang="en-US" dirty="0"/>
              <a:t> to all observations of a variable and return a single value, or summary.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911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77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n()</a:t>
            </a:r>
            <a:r>
              <a:rPr lang="en-US" baseline="0" dirty="0"/>
              <a:t> returns the number of observations or rows for a data frame.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that to simplify the data frame, we first will select 2 variables and include the first 4 observations.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0786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n_distinct</a:t>
            </a:r>
            <a:r>
              <a:rPr lang="en-US" dirty="0"/>
              <a:t>() counts the number of distinct,</a:t>
            </a:r>
            <a:r>
              <a:rPr lang="en-US" baseline="0" dirty="0"/>
              <a:t> or unique, observations. So, while there are 4 rows, there are only 2 distinct </a:t>
            </a:r>
            <a:r>
              <a:rPr lang="en-US" baseline="0" dirty="0" err="1"/>
              <a:t>patient_id’s</a:t>
            </a:r>
            <a:r>
              <a:rPr lang="en-US" baseline="0" dirty="0"/>
              <a:t>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520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many native summary functions from base R and </a:t>
            </a:r>
            <a:r>
              <a:rPr lang="en-US" baseline="0" dirty="0" err="1"/>
              <a:t>dplyr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15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 err="1"/>
              <a:t>result_time</a:t>
            </a:r>
            <a:r>
              <a:rPr lang="en-US" i="0" dirty="0"/>
              <a:t> is missing for</a:t>
            </a:r>
            <a:r>
              <a:rPr lang="en-US" i="0" baseline="0" dirty="0"/>
              <a:t> some orders, presumably because the tests were never resulted. Missing data, indicated as </a:t>
            </a:r>
            <a:r>
              <a:rPr lang="en-US" i="1" baseline="0" dirty="0"/>
              <a:t>NA</a:t>
            </a:r>
            <a:r>
              <a:rPr lang="en-US" i="0" baseline="0" dirty="0"/>
              <a:t>, can be really important. Ignoring missingness can lead to incorrect interpretation due to implicit bias. Some functions will automatically throw out missing data, and just print a warning, like </a:t>
            </a:r>
            <a:r>
              <a:rPr lang="en-US" i="0" baseline="0" dirty="0" err="1"/>
              <a:t>ggplot</a:t>
            </a:r>
            <a:r>
              <a:rPr lang="en-US" i="0" baseline="0" dirty="0"/>
              <a:t> functions. However, others will throw and error or return </a:t>
            </a:r>
            <a:r>
              <a:rPr lang="en-US" i="1" baseline="0" dirty="0"/>
              <a:t>NA</a:t>
            </a:r>
            <a:r>
              <a:rPr lang="en-US" i="0" baseline="0" dirty="0"/>
              <a:t>. This can be annoying, because it creates extra work. But, it is a much safer practice, because it forces you to explicitly handle missing data</a:t>
            </a:r>
            <a:r>
              <a:rPr lang="en-US" i="0" baseline="0" dirty="0" smtClean="0"/>
              <a:t>.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Note, if you would like to specify units in the the time interval, refer to the `</a:t>
            </a:r>
            <a:r>
              <a:rPr lang="en-US" i="0" baseline="0" dirty="0" err="1" smtClean="0"/>
              <a:t>difftime</a:t>
            </a:r>
            <a:r>
              <a:rPr lang="en-US" i="0" baseline="0" dirty="0" smtClean="0"/>
              <a:t>`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09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 was</a:t>
            </a:r>
            <a:r>
              <a:rPr lang="en-US" baseline="0" dirty="0"/>
              <a:t> a special case, because it can be calculated using </a:t>
            </a:r>
            <a:r>
              <a:rPr lang="en-US" i="1" baseline="0" dirty="0"/>
              <a:t>summarize</a:t>
            </a:r>
            <a:r>
              <a:rPr lang="en-US" i="0" baseline="0" dirty="0"/>
              <a:t> and not explicitly knowing which order is from which patient. But, to calculate the median (find the mid-point of the observations), we need to be able to assess each patient’s observations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94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Group_by</a:t>
            </a:r>
            <a:r>
              <a:rPr lang="en-US" dirty="0"/>
              <a:t> is a challenging</a:t>
            </a:r>
            <a:r>
              <a:rPr lang="en-US" baseline="0" dirty="0"/>
              <a:t> function to master, but </a:t>
            </a:r>
            <a:r>
              <a:rPr lang="en-US" b="1" baseline="0" dirty="0"/>
              <a:t>extremely</a:t>
            </a:r>
            <a:r>
              <a:rPr lang="en-US" baseline="0" dirty="0"/>
              <a:t> powerful. It is one of those tools that once you understand how to use, you cannot possibly go back to live without it.</a:t>
            </a:r>
          </a:p>
          <a:p>
            <a:endParaRPr lang="en-US" baseline="0" dirty="0"/>
          </a:p>
          <a:p>
            <a:r>
              <a:rPr lang="en-US" baseline="0" dirty="0"/>
              <a:t>The idea is simple. I have one big data frame and I want to break the observations up into several groups. Then, I’m going to “look at” those groups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47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5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6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Laboratory Medicine Core Data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403600" cy="1463040"/>
          </a:xfrm>
        </p:spPr>
        <p:txBody>
          <a:bodyPr>
            <a:noAutofit/>
          </a:bodyPr>
          <a:lstStyle/>
          <a:p>
            <a:r>
              <a:rPr lang="en-US" sz="2800" dirty="0"/>
              <a:t>Lesson 5</a:t>
            </a:r>
          </a:p>
          <a:p>
            <a:r>
              <a:rPr lang="en-US" sz="2800" b="1" dirty="0"/>
              <a:t>Summarize Data</a:t>
            </a:r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69" y="199102"/>
            <a:ext cx="8466829" cy="6459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2" y="1020403"/>
            <a:ext cx="3152173" cy="5373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36026" y="1622323"/>
            <a:ext cx="1858297" cy="2920180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 rot="5400000">
            <a:off x="2323261" y="2522364"/>
            <a:ext cx="5368414" cy="2373712"/>
          </a:xfrm>
          <a:custGeom>
            <a:avLst/>
            <a:gdLst>
              <a:gd name="connsiteX0" fmla="*/ 0 w 5368414"/>
              <a:gd name="connsiteY0" fmla="*/ 2373711 h 2373711"/>
              <a:gd name="connsiteX1" fmla="*/ 593428 w 5368414"/>
              <a:gd name="connsiteY1" fmla="*/ 0 h 2373711"/>
              <a:gd name="connsiteX2" fmla="*/ 4774986 w 5368414"/>
              <a:gd name="connsiteY2" fmla="*/ 0 h 2373711"/>
              <a:gd name="connsiteX3" fmla="*/ 5368414 w 5368414"/>
              <a:gd name="connsiteY3" fmla="*/ 2373711 h 2373711"/>
              <a:gd name="connsiteX4" fmla="*/ 0 w 5368414"/>
              <a:gd name="connsiteY4" fmla="*/ 2373711 h 2373711"/>
              <a:gd name="connsiteX0" fmla="*/ 0 w 5368414"/>
              <a:gd name="connsiteY0" fmla="*/ 2373712 h 2373712"/>
              <a:gd name="connsiteX1" fmla="*/ 593428 w 5368414"/>
              <a:gd name="connsiteY1" fmla="*/ 1 h 2373712"/>
              <a:gd name="connsiteX2" fmla="*/ 3498638 w 5368414"/>
              <a:gd name="connsiteY2" fmla="*/ 0 h 2373712"/>
              <a:gd name="connsiteX3" fmla="*/ 5368414 w 5368414"/>
              <a:gd name="connsiteY3" fmla="*/ 2373712 h 2373712"/>
              <a:gd name="connsiteX4" fmla="*/ 0 w 5368414"/>
              <a:gd name="connsiteY4" fmla="*/ 2373712 h 237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8414" h="2373712">
                <a:moveTo>
                  <a:pt x="0" y="2373712"/>
                </a:moveTo>
                <a:lnTo>
                  <a:pt x="593428" y="1"/>
                </a:lnTo>
                <a:lnTo>
                  <a:pt x="3498638" y="0"/>
                </a:lnTo>
                <a:lnTo>
                  <a:pt x="5368414" y="2373712"/>
                </a:lnTo>
                <a:lnTo>
                  <a:pt x="0" y="237371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4100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i="1" dirty="0"/>
              <a:t>summarize()</a:t>
            </a:r>
            <a:r>
              <a:rPr lang="en-US" dirty="0"/>
              <a:t> to calculate:</a:t>
            </a:r>
          </a:p>
          <a:p>
            <a:r>
              <a:rPr lang="en-US" dirty="0"/>
              <a:t>a) The date of the first (or minimum) order</a:t>
            </a:r>
          </a:p>
          <a:p>
            <a:r>
              <a:rPr lang="en-US" dirty="0"/>
              <a:t>b) The median time difference between </a:t>
            </a:r>
            <a:r>
              <a:rPr lang="en-US" i="1" dirty="0" err="1"/>
              <a:t>order_time</a:t>
            </a:r>
            <a:r>
              <a:rPr lang="en-US" dirty="0"/>
              <a:t> and </a:t>
            </a:r>
            <a:r>
              <a:rPr lang="en-US" i="1" dirty="0" err="1"/>
              <a:t>result_time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*Hint* Refer to help for </a:t>
            </a:r>
            <a:r>
              <a:rPr lang="en-US" i="1" dirty="0"/>
              <a:t>NA</a:t>
            </a:r>
            <a:r>
              <a:rPr lang="en-US" dirty="0"/>
              <a:t> handling</a:t>
            </a:r>
          </a:p>
        </p:txBody>
      </p:sp>
    </p:spTree>
    <p:extLst>
      <p:ext uri="{BB962C8B-B14F-4D97-AF65-F5344CB8AC3E}">
        <p14:creationId xmlns:p14="http://schemas.microsoft.com/office/powerpoint/2010/main" val="199668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3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 dirty="0"/>
              <a:t>Consider:</a:t>
            </a:r>
          </a:p>
          <a:p>
            <a:r>
              <a:rPr lang="en-US" dirty="0"/>
              <a:t>How would you calculate the median number of orders for each patient?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0" y="5194300"/>
            <a:ext cx="26924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497319853"/>
              </p:ext>
            </p:extLst>
          </p:nvPr>
        </p:nvGraphicFramePr>
        <p:xfrm>
          <a:off x="1629651" y="2861916"/>
          <a:ext cx="3622445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5811233" y="2941197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Google Shape;154;p18"/>
          <p:cNvGraphicFramePr/>
          <p:nvPr>
            <p:extLst>
              <p:ext uri="{D42A27DB-BD31-4B8C-83A1-F6EECF244321}">
                <p14:modId xmlns:p14="http://schemas.microsoft.com/office/powerpoint/2010/main" val="448415247"/>
              </p:ext>
            </p:extLst>
          </p:nvPr>
        </p:nvGraphicFramePr>
        <p:xfrm>
          <a:off x="7218468" y="2552806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1213" y="686765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9" name="Google Shape;154;p18"/>
          <p:cNvGraphicFramePr/>
          <p:nvPr>
            <p:extLst>
              <p:ext uri="{D42A27DB-BD31-4B8C-83A1-F6EECF244321}">
                <p14:modId xmlns:p14="http://schemas.microsoft.com/office/powerpoint/2010/main" val="994939006"/>
              </p:ext>
            </p:extLst>
          </p:nvPr>
        </p:nvGraphicFramePr>
        <p:xfrm>
          <a:off x="7510605" y="3129289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0" name="Google Shape;154;p18"/>
          <p:cNvGraphicFramePr/>
          <p:nvPr>
            <p:extLst>
              <p:ext uri="{D42A27DB-BD31-4B8C-83A1-F6EECF244321}">
                <p14:modId xmlns:p14="http://schemas.microsoft.com/office/powerpoint/2010/main" val="1632198300"/>
              </p:ext>
            </p:extLst>
          </p:nvPr>
        </p:nvGraphicFramePr>
        <p:xfrm>
          <a:off x="7802743" y="3705772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77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2054" y="712657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645979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704322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8" name="Google Shape;137;p17"/>
          <p:cNvSpPr/>
          <p:nvPr/>
        </p:nvSpPr>
        <p:spPr>
          <a:xfrm>
            <a:off x="3055666" y="3774494"/>
            <a:ext cx="3135583" cy="2033420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  <a:gd name="connsiteX0" fmla="*/ 0 w 2183801"/>
              <a:gd name="connsiteY0" fmla="*/ 1129596 h 2448216"/>
              <a:gd name="connsiteX1" fmla="*/ 263730 w 2183801"/>
              <a:gd name="connsiteY1" fmla="*/ 865866 h 2448216"/>
              <a:gd name="connsiteX2" fmla="*/ 1209057 w 2183801"/>
              <a:gd name="connsiteY2" fmla="*/ 843552 h 2448216"/>
              <a:gd name="connsiteX3" fmla="*/ 1806423 w 2183801"/>
              <a:gd name="connsiteY3" fmla="*/ 0 h 2448216"/>
              <a:gd name="connsiteX4" fmla="*/ 1478117 w 2183801"/>
              <a:gd name="connsiteY4" fmla="*/ 877024 h 2448216"/>
              <a:gd name="connsiteX5" fmla="*/ 1920071 w 2183801"/>
              <a:gd name="connsiteY5" fmla="*/ 865866 h 2448216"/>
              <a:gd name="connsiteX6" fmla="*/ 2183801 w 2183801"/>
              <a:gd name="connsiteY6" fmla="*/ 1129596 h 2448216"/>
              <a:gd name="connsiteX7" fmla="*/ 2183801 w 2183801"/>
              <a:gd name="connsiteY7" fmla="*/ 1129591 h 2448216"/>
              <a:gd name="connsiteX8" fmla="*/ 2183801 w 2183801"/>
              <a:gd name="connsiteY8" fmla="*/ 1129591 h 2448216"/>
              <a:gd name="connsiteX9" fmla="*/ 2183801 w 2183801"/>
              <a:gd name="connsiteY9" fmla="*/ 1525179 h 2448216"/>
              <a:gd name="connsiteX10" fmla="*/ 2183801 w 2183801"/>
              <a:gd name="connsiteY10" fmla="*/ 2184486 h 2448216"/>
              <a:gd name="connsiteX11" fmla="*/ 1920071 w 2183801"/>
              <a:gd name="connsiteY11" fmla="*/ 2448216 h 2448216"/>
              <a:gd name="connsiteX12" fmla="*/ 909917 w 2183801"/>
              <a:gd name="connsiteY12" fmla="*/ 2448216 h 2448216"/>
              <a:gd name="connsiteX13" fmla="*/ 363967 w 2183801"/>
              <a:gd name="connsiteY13" fmla="*/ 2448216 h 2448216"/>
              <a:gd name="connsiteX14" fmla="*/ 363967 w 2183801"/>
              <a:gd name="connsiteY14" fmla="*/ 2448216 h 2448216"/>
              <a:gd name="connsiteX15" fmla="*/ 263730 w 2183801"/>
              <a:gd name="connsiteY15" fmla="*/ 2448216 h 2448216"/>
              <a:gd name="connsiteX16" fmla="*/ 0 w 2183801"/>
              <a:gd name="connsiteY16" fmla="*/ 2184486 h 2448216"/>
              <a:gd name="connsiteX17" fmla="*/ 0 w 2183801"/>
              <a:gd name="connsiteY17" fmla="*/ 1525179 h 2448216"/>
              <a:gd name="connsiteX18" fmla="*/ 0 w 2183801"/>
              <a:gd name="connsiteY18" fmla="*/ 1129591 h 2448216"/>
              <a:gd name="connsiteX19" fmla="*/ 0 w 2183801"/>
              <a:gd name="connsiteY19" fmla="*/ 1129591 h 2448216"/>
              <a:gd name="connsiteX20" fmla="*/ 0 w 2183801"/>
              <a:gd name="connsiteY20" fmla="*/ 1129596 h 244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448216">
                <a:moveTo>
                  <a:pt x="0" y="1129596"/>
                </a:moveTo>
                <a:cubicBezTo>
                  <a:pt x="0" y="983942"/>
                  <a:pt x="118076" y="865866"/>
                  <a:pt x="263730" y="865866"/>
                </a:cubicBezTo>
                <a:lnTo>
                  <a:pt x="1209057" y="843552"/>
                </a:lnTo>
                <a:lnTo>
                  <a:pt x="1806423" y="0"/>
                </a:lnTo>
                <a:lnTo>
                  <a:pt x="1478117" y="877024"/>
                </a:lnTo>
                <a:lnTo>
                  <a:pt x="1920071" y="865866"/>
                </a:lnTo>
                <a:cubicBezTo>
                  <a:pt x="2065725" y="865866"/>
                  <a:pt x="2183801" y="983942"/>
                  <a:pt x="2183801" y="1129596"/>
                </a:cubicBezTo>
                <a:lnTo>
                  <a:pt x="2183801" y="1129591"/>
                </a:lnTo>
                <a:lnTo>
                  <a:pt x="2183801" y="1129591"/>
                </a:lnTo>
                <a:lnTo>
                  <a:pt x="2183801" y="1525179"/>
                </a:lnTo>
                <a:lnTo>
                  <a:pt x="2183801" y="2184486"/>
                </a:lnTo>
                <a:cubicBezTo>
                  <a:pt x="2183801" y="2330140"/>
                  <a:pt x="2065725" y="2448216"/>
                  <a:pt x="1920071" y="2448216"/>
                </a:cubicBezTo>
                <a:lnTo>
                  <a:pt x="909917" y="2448216"/>
                </a:lnTo>
                <a:lnTo>
                  <a:pt x="363967" y="2448216"/>
                </a:lnTo>
                <a:lnTo>
                  <a:pt x="363967" y="2448216"/>
                </a:lnTo>
                <a:lnTo>
                  <a:pt x="263730" y="2448216"/>
                </a:lnTo>
                <a:cubicBezTo>
                  <a:pt x="118076" y="2448216"/>
                  <a:pt x="0" y="2330140"/>
                  <a:pt x="0" y="2184486"/>
                </a:cubicBezTo>
                <a:lnTo>
                  <a:pt x="0" y="1525179"/>
                </a:lnTo>
                <a:lnTo>
                  <a:pt x="0" y="1129591"/>
                </a:lnTo>
                <a:lnTo>
                  <a:pt x="0" y="1129591"/>
                </a:lnTo>
                <a:lnTo>
                  <a:pt x="0" y="112959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9" name="Google Shape;138;p17"/>
          <p:cNvSpPr txBox="1"/>
          <p:nvPr/>
        </p:nvSpPr>
        <p:spPr>
          <a:xfrm>
            <a:off x="3210763" y="4664104"/>
            <a:ext cx="2913812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of variable to group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1072054" y="2075342"/>
            <a:ext cx="1076259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Grouping observations based on a specific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’s values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49917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271517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30" y="1684817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541" y="3909339"/>
            <a:ext cx="6124154" cy="224942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4698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441"/>
          <a:stretch/>
        </p:blipFill>
        <p:spPr>
          <a:xfrm>
            <a:off x="2836016" y="3937000"/>
            <a:ext cx="6114309" cy="21750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4510" y="778672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department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39593" y="1684817"/>
            <a:ext cx="989258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department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08700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 %&gt;% summarize()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0984" y="758471"/>
            <a:ext cx="2468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</a:t>
            </a:r>
            <a:endParaRPr lang="en-US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1663" y="783873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1410" y="831373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%&gt;%</a:t>
            </a:r>
            <a:endParaRPr lang="en-US" sz="5400" dirty="0">
              <a:latin typeface="+mj-lt"/>
            </a:endParaRPr>
          </a:p>
        </p:txBody>
      </p:sp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1990735559"/>
              </p:ext>
            </p:extLst>
          </p:nvPr>
        </p:nvGraphicFramePr>
        <p:xfrm>
          <a:off x="1606351" y="2967054"/>
          <a:ext cx="2401947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4268089" y="396051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77727" y="4303413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350840" y="2931327"/>
            <a:ext cx="2476438" cy="2690254"/>
            <a:chOff x="4377469" y="1940727"/>
            <a:chExt cx="2476438" cy="2690254"/>
          </a:xfrm>
        </p:grpSpPr>
        <p:graphicFrame>
          <p:nvGraphicFramePr>
            <p:cNvPr id="5" name="Google Shape;154;p18"/>
            <p:cNvGraphicFramePr/>
            <p:nvPr>
              <p:extLst>
                <p:ext uri="{D42A27DB-BD31-4B8C-83A1-F6EECF244321}">
                  <p14:modId xmlns:p14="http://schemas.microsoft.com/office/powerpoint/2010/main" val="135046913"/>
                </p:ext>
              </p:extLst>
            </p:nvPr>
          </p:nvGraphicFramePr>
          <p:xfrm>
            <a:off x="4451960" y="1940727"/>
            <a:ext cx="2401947" cy="2690254"/>
          </p:xfrm>
          <a:graphic>
            <a:graphicData uri="http://schemas.openxmlformats.org/drawingml/2006/table">
              <a:tbl>
                <a:tblPr firstRow="1" bandRow="1">
                  <a:noFill/>
                  <a:effectLst/>
                </a:tblPr>
                <a:tblGrid>
                  <a:gridCol w="724508">
                    <a:extLst>
                      <a:ext uri="{9D8B030D-6E8A-4147-A177-3AD203B41FA5}">
                        <a16:colId xmlns:a16="http://schemas.microsoft.com/office/drawing/2014/main" xmlns="" val="20000"/>
                      </a:ext>
                    </a:extLst>
                  </a:gridCol>
                  <a:gridCol w="685367">
                    <a:extLst>
                      <a:ext uri="{9D8B030D-6E8A-4147-A177-3AD203B41FA5}">
                        <a16:colId xmlns:a16="http://schemas.microsoft.com/office/drawing/2014/main" xmlns="" val="20001"/>
                      </a:ext>
                    </a:extLst>
                  </a:gridCol>
                  <a:gridCol w="992072">
                    <a:extLst>
                      <a:ext uri="{9D8B030D-6E8A-4147-A177-3AD203B41FA5}">
                        <a16:colId xmlns:a16="http://schemas.microsoft.com/office/drawing/2014/main" xmlns="" val="20002"/>
                      </a:ext>
                    </a:extLst>
                  </a:gridCol>
                </a:tblGrid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0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1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2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3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4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5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xmlns="" val="10006"/>
                    </a:ext>
                  </a:extLst>
                </a:tr>
              </a:tbl>
            </a:graphicData>
          </a:graphic>
        </p:graphicFrame>
        <p:sp>
          <p:nvSpPr>
            <p:cNvPr id="11" name="Rounded Rectangle 10"/>
            <p:cNvSpPr/>
            <p:nvPr/>
          </p:nvSpPr>
          <p:spPr>
            <a:xfrm>
              <a:off x="4377470" y="2241176"/>
              <a:ext cx="2476437" cy="896471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77470" y="3122313"/>
              <a:ext cx="2476437" cy="685800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77469" y="3808113"/>
              <a:ext cx="2476437" cy="754334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Google Shape;154;p18"/>
          <p:cNvGraphicFramePr/>
          <p:nvPr>
            <p:extLst>
              <p:ext uri="{D42A27DB-BD31-4B8C-83A1-F6EECF244321}">
                <p14:modId xmlns:p14="http://schemas.microsoft.com/office/powerpoint/2010/main" val="1880829079"/>
              </p:ext>
            </p:extLst>
          </p:nvPr>
        </p:nvGraphicFramePr>
        <p:xfrm>
          <a:off x="9169819" y="3482785"/>
          <a:ext cx="1409875" cy="1537288"/>
        </p:xfrm>
        <a:graphic>
          <a:graphicData uri="http://schemas.openxmlformats.org/drawingml/2006/table">
            <a:tbl>
              <a:tblPr firstRow="1" bandRow="1">
                <a:noFill/>
                <a:effectLst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296;p32"/>
          <p:cNvSpPr txBox="1"/>
          <p:nvPr/>
        </p:nvSpPr>
        <p:spPr>
          <a:xfrm>
            <a:off x="1510050" y="2115906"/>
            <a:ext cx="7411101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Make summaries of your data </a:t>
            </a:r>
            <a:r>
              <a:rPr lang="en-US" sz="3600" i="1" dirty="0">
                <a:latin typeface="Calibri"/>
                <a:ea typeface="Calibri"/>
                <a:cs typeface="Calibri"/>
                <a:sym typeface="Calibri"/>
              </a:rPr>
              <a:t>by group</a:t>
            </a:r>
            <a:endParaRPr sz="36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ight Arrow 17"/>
          <p:cNvSpPr/>
          <p:nvPr/>
        </p:nvSpPr>
        <p:spPr>
          <a:xfrm rot="611046">
            <a:off x="8077727" y="3682611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0988954" flipV="1">
            <a:off x="8077727" y="489285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Summarize variables, including calculation of summary statistics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Break apart data frames observations into groups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Combine grouping and summarization to quickly calculate basic statistics for subgroups</a:t>
            </a:r>
          </a:p>
        </p:txBody>
      </p:sp>
    </p:spTree>
    <p:extLst>
      <p:ext uri="{BB962C8B-B14F-4D97-AF65-F5344CB8AC3E}">
        <p14:creationId xmlns:p14="http://schemas.microsoft.com/office/powerpoint/2010/main" val="19985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631952"/>
            <a:ext cx="10822832" cy="225729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77045" y="2866531"/>
            <a:ext cx="10693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           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),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     </a:t>
            </a:r>
            <a:r>
              <a:rPr lang="en-US" sz="24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504" y="815703"/>
            <a:ext cx="10683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Re-calculate the mean order count </a:t>
            </a:r>
            <a:r>
              <a:rPr lang="en-US" sz="5400">
                <a:latin typeface="+mj-lt"/>
                <a:sym typeface="Calibri"/>
              </a:rPr>
              <a:t>per patient</a:t>
            </a:r>
            <a:endParaRPr lang="en-US" sz="54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i="1" dirty="0"/>
              <a:t>Recall</a:t>
            </a:r>
            <a:r>
              <a:rPr lang="en-US" sz="2800" i="1" dirty="0"/>
              <a:t> that we previously used summarize() and mutate() like this: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832" y="5284916"/>
            <a:ext cx="4699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7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0722" y="2631952"/>
            <a:ext cx="11365889" cy="201362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321974" y="2807539"/>
            <a:ext cx="12727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mean(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/>
              <a:t>Let’s now use </a:t>
            </a:r>
            <a:r>
              <a:rPr lang="en-US" sz="2800" i="1" dirty="0" err="1"/>
              <a:t>group_by</a:t>
            </a:r>
            <a:r>
              <a:rPr lang="en-US" sz="2800" i="1" dirty="0"/>
              <a:t>() and summarize()</a:t>
            </a:r>
            <a:r>
              <a:rPr lang="mr-IN" sz="2800" i="1" dirty="0"/>
              <a:t>…</a:t>
            </a:r>
            <a:endParaRPr lang="en-US" sz="2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67440" y="830635"/>
            <a:ext cx="9128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Calculate the </a:t>
            </a:r>
            <a:r>
              <a:rPr lang="en-US" sz="5400">
                <a:latin typeface="+mj-lt"/>
                <a:sym typeface="Calibri"/>
              </a:rPr>
              <a:t>mean order count per </a:t>
            </a:r>
            <a:r>
              <a:rPr lang="en-US" sz="5400" dirty="0">
                <a:latin typeface="+mj-lt"/>
                <a:sym typeface="Calibri"/>
              </a:rPr>
              <a:t>patient</a:t>
            </a:r>
            <a:endParaRPr lang="en-US" sz="5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41" y="5325008"/>
            <a:ext cx="2387600" cy="1054100"/>
          </a:xfrm>
          <a:prstGeom prst="rect">
            <a:avLst/>
          </a:prstGeom>
        </p:spPr>
      </p:pic>
      <p:sp>
        <p:nvSpPr>
          <p:cNvPr id="7" name="Hexagon 6"/>
          <p:cNvSpPr/>
          <p:nvPr/>
        </p:nvSpPr>
        <p:spPr>
          <a:xfrm>
            <a:off x="359890" y="5253430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515729" y="5521549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/>
          <p:cNvSpPr/>
          <p:nvPr/>
        </p:nvSpPr>
        <p:spPr>
          <a:xfrm>
            <a:off x="5796766" y="5171066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90" y="4735162"/>
            <a:ext cx="2870200" cy="205740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xmlns="" id="{ACED626B-2F41-CE40-B678-EE0FA5FD511D}"/>
              </a:ext>
            </a:extLst>
          </p:cNvPr>
          <p:cNvSpPr/>
          <p:nvPr/>
        </p:nvSpPr>
        <p:spPr>
          <a:xfrm>
            <a:off x="6929419" y="3275094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xmlns="" id="{AE5BFC2F-F5E4-4B4C-A679-BDA2149BFA1F}"/>
              </a:ext>
            </a:extLst>
          </p:cNvPr>
          <p:cNvSpPr/>
          <p:nvPr/>
        </p:nvSpPr>
        <p:spPr>
          <a:xfrm>
            <a:off x="9884397" y="3797626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81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4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178175"/>
          </a:xfrm>
          <a:prstGeom prst="rect">
            <a:avLst/>
          </a:prstGeom>
        </p:spPr>
        <p:txBody>
          <a:bodyPr vert="horz" lIns="45720" tIns="45720" rIns="4572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Calculate:</a:t>
            </a:r>
          </a:p>
          <a:p>
            <a:r>
              <a:rPr lang="en-US" dirty="0"/>
              <a:t>a) The median number of orders per patient </a:t>
            </a:r>
          </a:p>
          <a:p>
            <a:r>
              <a:rPr lang="en-US" dirty="0"/>
              <a:t>b) The maximum number of TSH orders </a:t>
            </a:r>
            <a:r>
              <a:rPr lang="en-US" dirty="0" smtClean="0"/>
              <a:t>per patient </a:t>
            </a:r>
          </a:p>
          <a:p>
            <a:pPr lvl="1"/>
            <a:r>
              <a:rPr lang="en-US" dirty="0" smtClean="0"/>
              <a:t>Hint</a:t>
            </a:r>
            <a:r>
              <a:rPr lang="en-US" dirty="0"/>
              <a:t>: `</a:t>
            </a:r>
            <a:r>
              <a:rPr lang="en-US" dirty="0" err="1"/>
              <a:t>proc_code</a:t>
            </a:r>
            <a:r>
              <a:rPr lang="en-US" dirty="0"/>
              <a:t>` == “TSH”</a:t>
            </a:r>
            <a:endParaRPr lang="en-US" dirty="0"/>
          </a:p>
          <a:p>
            <a:r>
              <a:rPr lang="en-US" dirty="0"/>
              <a:t>c) (</a:t>
            </a:r>
            <a:r>
              <a:rPr lang="en-US" i="1" dirty="0"/>
              <a:t>*Bonus*</a:t>
            </a:r>
            <a:r>
              <a:rPr lang="en-US" dirty="0"/>
              <a:t>) The 5</a:t>
            </a:r>
            <a:r>
              <a:rPr lang="en-US" baseline="30000" dirty="0"/>
              <a:t>th</a:t>
            </a:r>
            <a:r>
              <a:rPr lang="en-US" dirty="0"/>
              <a:t> and 95</a:t>
            </a:r>
            <a:r>
              <a:rPr lang="en-US" baseline="30000" dirty="0"/>
              <a:t>th</a:t>
            </a:r>
            <a:r>
              <a:rPr lang="en-US" dirty="0"/>
              <a:t> percentile of the number of orders per patient </a:t>
            </a:r>
            <a:endParaRPr lang="en-US" dirty="0" smtClean="0"/>
          </a:p>
          <a:p>
            <a:pPr lvl="1"/>
            <a:r>
              <a:rPr lang="en-US" i="1" dirty="0" smtClean="0"/>
              <a:t>Hint</a:t>
            </a:r>
            <a:r>
              <a:rPr lang="en-US" i="1" dirty="0"/>
              <a:t>: look up function `quantile</a:t>
            </a:r>
            <a:r>
              <a:rPr lang="en-US" i="1" dirty="0" smtClean="0"/>
              <a:t>()`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11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Summarize variables, including calculation of summary statistics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Break apart data frames observations into groups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Combine grouping and summarization to quickly calculate basic statistics for subgroups</a:t>
            </a:r>
          </a:p>
        </p:txBody>
      </p:sp>
    </p:spTree>
    <p:extLst>
      <p:ext uri="{BB962C8B-B14F-4D97-AF65-F5344CB8AC3E}">
        <p14:creationId xmlns:p14="http://schemas.microsoft.com/office/powerpoint/2010/main" val="109252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1585409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5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075815"/>
            <a:ext cx="10355424" cy="378989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 </a:t>
            </a:r>
            <a:r>
              <a:rPr lang="en-US" dirty="0"/>
              <a:t>for each </a:t>
            </a:r>
            <a:r>
              <a:rPr lang="en-US" dirty="0" smtClean="0"/>
              <a:t>department </a:t>
            </a:r>
            <a:r>
              <a:rPr lang="en-US" dirty="0" smtClean="0"/>
              <a:t>the </a:t>
            </a:r>
            <a:r>
              <a:rPr lang="en-US" dirty="0"/>
              <a:t>mean </a:t>
            </a:r>
            <a:r>
              <a:rPr lang="en-US" dirty="0" smtClean="0"/>
              <a:t>order count </a:t>
            </a:r>
            <a:r>
              <a:rPr lang="en-US" dirty="0"/>
              <a:t>per </a:t>
            </a:r>
            <a:r>
              <a:rPr lang="en-US" dirty="0" smtClean="0"/>
              <a:t>patient</a:t>
            </a:r>
            <a:endParaRPr lang="en-US" dirty="0"/>
          </a:p>
          <a:p>
            <a:r>
              <a:rPr lang="en-US" sz="3200" i="1" dirty="0"/>
              <a:t>Hint: summarize() rolls up a single grouping variable at a time</a:t>
            </a:r>
            <a:endParaRPr lang="en-US" sz="44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680" y="4673600"/>
            <a:ext cx="51816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5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331326" y="4628543"/>
            <a:ext cx="1896753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Summarize()</a:t>
            </a:r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758718" y="1950720"/>
            <a:ext cx="6159054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40" y="2673888"/>
            <a:ext cx="5439827" cy="206680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765040" y="2987040"/>
            <a:ext cx="1010920" cy="175365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6757" y="750622"/>
            <a:ext cx="2830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77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47205" y="237537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6" name="Google Shape;296;p32"/>
          <p:cNvSpPr txBox="1"/>
          <p:nvPr/>
        </p:nvSpPr>
        <p:spPr>
          <a:xfrm>
            <a:off x="847205" y="188266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5224" y="2433717"/>
            <a:ext cx="10074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2698230" y="4168817"/>
            <a:ext cx="2530995" cy="1557835"/>
          </a:xfrm>
          <a:prstGeom prst="wedgeRoundRectCallout">
            <a:avLst>
              <a:gd name="adj1" fmla="val 62427"/>
              <a:gd name="adj2" fmla="val -92068"/>
              <a:gd name="adj3" fmla="val 16667"/>
            </a:avLst>
          </a:pr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2796007" y="443266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variable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9100228" y="3560242"/>
            <a:ext cx="1977347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9333318" y="4426675"/>
            <a:ext cx="1658532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ctr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Value or function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6079" y="78106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5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95915"/>
              </p:ext>
            </p:extLst>
          </p:nvPr>
        </p:nvGraphicFramePr>
        <p:xfrm>
          <a:off x="1900244" y="4358675"/>
          <a:ext cx="3736808" cy="2287415"/>
        </p:xfrm>
        <a:graphic>
          <a:graphicData uri="http://schemas.openxmlformats.org/drawingml/2006/table">
            <a:tbl>
              <a:tblPr firstRow="1" bandRow="1"/>
              <a:tblGrid>
                <a:gridCol w="15056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312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19766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88444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3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40477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97641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6865339" y="1382747"/>
            <a:ext cx="2878268" cy="223934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6962102" y="1593054"/>
            <a:ext cx="265516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</a:t>
            </a:r>
            <a:r>
              <a:rPr lang="en-US" sz="2062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of observations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11303"/>
              </p:ext>
            </p:extLst>
          </p:nvPr>
        </p:nvGraphicFramePr>
        <p:xfrm>
          <a:off x="6655443" y="4358675"/>
          <a:ext cx="2051392" cy="892344"/>
        </p:xfrm>
        <a:graphic>
          <a:graphicData uri="http://schemas.openxmlformats.org/drawingml/2006/table">
            <a:tbl>
              <a:tblPr firstRow="1" bandRow="1"/>
              <a:tblGrid>
                <a:gridCol w="20513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38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760075" y="2410049"/>
            <a:ext cx="939259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368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894128"/>
              </p:ext>
            </p:extLst>
          </p:nvPr>
        </p:nvGraphicFramePr>
        <p:xfrm>
          <a:off x="1900244" y="4531150"/>
          <a:ext cx="3342316" cy="2213854"/>
        </p:xfrm>
        <a:graphic>
          <a:graphicData uri="http://schemas.openxmlformats.org/drawingml/2006/table">
            <a:tbl>
              <a:tblPr firstRow="1" bandRow="1"/>
              <a:tblGrid>
                <a:gridCol w="13466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956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19766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88444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55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40477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97641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619559" y="4854523"/>
            <a:ext cx="322654" cy="224464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45240"/>
              </p:ext>
            </p:extLst>
          </p:nvPr>
        </p:nvGraphicFramePr>
        <p:xfrm>
          <a:off x="6319213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913172"/>
              </p:ext>
            </p:extLst>
          </p:nvPr>
        </p:nvGraphicFramePr>
        <p:xfrm>
          <a:off x="8370605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pt_count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9" name="Google Shape;131;p17"/>
          <p:cNvSpPr/>
          <p:nvPr/>
        </p:nvSpPr>
        <p:spPr>
          <a:xfrm>
            <a:off x="1072055" y="2196331"/>
            <a:ext cx="10762593" cy="2161934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0" name="Rectangle 19"/>
          <p:cNvSpPr/>
          <p:nvPr/>
        </p:nvSpPr>
        <p:spPr>
          <a:xfrm>
            <a:off x="1622915" y="2173051"/>
            <a:ext cx="939259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n(),</a:t>
            </a:r>
          </a:p>
          <a:p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7336211" y="925131"/>
            <a:ext cx="2894275" cy="3019345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7336211" y="1289074"/>
            <a:ext cx="292125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of distinct values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208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Add onto the code in the above chunk to calculate:</a:t>
            </a:r>
          </a:p>
          <a:p>
            <a:r>
              <a:rPr lang="en-US" dirty="0"/>
              <a:t>a) Mean count of orders per patient</a:t>
            </a:r>
          </a:p>
          <a:p>
            <a:r>
              <a:rPr lang="en-US" dirty="0"/>
              <a:t>b) Mean count of orders per department</a:t>
            </a:r>
          </a:p>
        </p:txBody>
      </p:sp>
    </p:spTree>
    <p:extLst>
      <p:ext uri="{BB962C8B-B14F-4D97-AF65-F5344CB8AC3E}">
        <p14:creationId xmlns:p14="http://schemas.microsoft.com/office/powerpoint/2010/main" val="208506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12843</TotalTime>
  <Words>1063</Words>
  <Application>Microsoft Macintosh PowerPoint</Application>
  <PresentationFormat>Widescreen</PresentationFormat>
  <Paragraphs>156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Calibri</vt:lpstr>
      <vt:lpstr>Consolas</vt:lpstr>
      <vt:lpstr>Courier New</vt:lpstr>
      <vt:lpstr>Mangal</vt:lpstr>
      <vt:lpstr>Times New Roman</vt:lpstr>
      <vt:lpstr>Trebuchet MS</vt:lpstr>
      <vt:lpstr>Tw Cen MT</vt:lpstr>
      <vt:lpstr>Tw Cen MT Condensed</vt:lpstr>
      <vt:lpstr>Wingdings 3</vt:lpstr>
      <vt:lpstr>Arial</vt:lpstr>
      <vt:lpstr>Integral</vt:lpstr>
      <vt:lpstr>Laboratory Medicine Core Data Analysis</vt:lpstr>
      <vt:lpstr>Objectives</vt:lpstr>
      <vt:lpstr>Typical Data Science Pipeline</vt:lpstr>
      <vt:lpstr>Summarize()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Your Turn 2</vt:lpstr>
      <vt:lpstr>Your Turn 3</vt:lpstr>
      <vt:lpstr>group_by()</vt:lpstr>
      <vt:lpstr>PowerPoint Presentation</vt:lpstr>
      <vt:lpstr>PowerPoint Presentation</vt:lpstr>
      <vt:lpstr>PowerPoint Presentation</vt:lpstr>
      <vt:lpstr>PowerPoint Presentation</vt:lpstr>
      <vt:lpstr>group_by() %&gt;% summarize()</vt:lpstr>
      <vt:lpstr>PowerPoint Presentation</vt:lpstr>
      <vt:lpstr>PowerPoint Presentation</vt:lpstr>
      <vt:lpstr>PowerPoint Presentation</vt:lpstr>
      <vt:lpstr>Your Turn 4</vt:lpstr>
      <vt:lpstr>Objectives</vt:lpstr>
      <vt:lpstr>What Else?</vt:lpstr>
      <vt:lpstr>Your Turn 5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Daniel Herman</cp:lastModifiedBy>
  <cp:revision>596</cp:revision>
  <cp:lastPrinted>2019-05-05T17:37:15Z</cp:lastPrinted>
  <dcterms:created xsi:type="dcterms:W3CDTF">2018-02-01T22:00:01Z</dcterms:created>
  <dcterms:modified xsi:type="dcterms:W3CDTF">2019-07-30T18:46:10Z</dcterms:modified>
</cp:coreProperties>
</file>